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3"/>
  </p:notesMasterIdLst>
  <p:sldIdLst>
    <p:sldId id="256" r:id="rId3"/>
    <p:sldId id="257" r:id="rId4"/>
    <p:sldId id="261" r:id="rId5"/>
    <p:sldId id="274" r:id="rId6"/>
    <p:sldId id="275" r:id="rId7"/>
    <p:sldId id="277" r:id="rId8"/>
    <p:sldId id="262" r:id="rId9"/>
    <p:sldId id="264" r:id="rId10"/>
    <p:sldId id="266" r:id="rId11"/>
    <p:sldId id="267" r:id="rId12"/>
    <p:sldId id="269" r:id="rId13"/>
    <p:sldId id="270" r:id="rId14"/>
    <p:sldId id="271" r:id="rId15"/>
    <p:sldId id="273" r:id="rId16"/>
    <p:sldId id="272" r:id="rId17"/>
    <p:sldId id="263" r:id="rId18"/>
    <p:sldId id="265" r:id="rId19"/>
    <p:sldId id="258" r:id="rId20"/>
    <p:sldId id="260" r:id="rId21"/>
    <p:sldId id="259" r:id="rId22"/>
  </p:sldIdLst>
  <p:sldSz cx="12192000" cy="6858000"/>
  <p:notesSz cx="6669088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9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94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96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2399A34E-09DC-4B3F-A516-70A472CDDFCF}" type="slidenum">
              <a:rPr lang="en-US" sz="1400" b="0" strike="noStrike" spc="-1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67080" y="4777200"/>
            <a:ext cx="5334840" cy="390816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5" name="TextShape 3"/>
          <p:cNvSpPr txBox="1"/>
          <p:nvPr/>
        </p:nvSpPr>
        <p:spPr>
          <a:xfrm>
            <a:off x="3777480" y="9428760"/>
            <a:ext cx="2889720" cy="49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A2B0146C-D66C-42CF-BAAE-E91048BF9CA0}" type="slidenum">
              <a:rPr lang="en-US" sz="1200" b="0" strike="noStrike" spc="-1"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</p:spPr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67080" y="4777200"/>
            <a:ext cx="5334840" cy="390816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8" name="TextShape 3"/>
          <p:cNvSpPr txBox="1"/>
          <p:nvPr/>
        </p:nvSpPr>
        <p:spPr>
          <a:xfrm>
            <a:off x="3777480" y="9428760"/>
            <a:ext cx="2889720" cy="49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BACFF16-D965-454F-A799-0AD9AC2EF473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18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1358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246480" y="6356520"/>
            <a:ext cx="56991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9088920" y="6356520"/>
            <a:ext cx="22644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85D90B6-A5A2-4346-8C64-C50F2BA30FDC}" type="slidenum">
              <a:rPr lang="en-US" sz="14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4" name="Line 5"/>
          <p:cNvSpPr/>
          <p:nvPr/>
        </p:nvSpPr>
        <p:spPr>
          <a:xfrm>
            <a:off x="1828800" y="3555720"/>
            <a:ext cx="8634600" cy="0"/>
          </a:xfrm>
          <a:prstGeom prst="line">
            <a:avLst/>
          </a:prstGeom>
          <a:ln w="7632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" name="Picture 4"/>
          <p:cNvPicPr/>
          <p:nvPr/>
        </p:nvPicPr>
        <p:blipFill>
          <a:blip r:embed="rId14"/>
          <a:srcRect l="22341" t="22940" r="20645" b="22100"/>
          <a:stretch/>
        </p:blipFill>
        <p:spPr>
          <a:xfrm>
            <a:off x="83160" y="39960"/>
            <a:ext cx="1142640" cy="1082160"/>
          </a:xfrm>
          <a:prstGeom prst="rect">
            <a:avLst/>
          </a:prstGeom>
          <a:ln>
            <a:noFill/>
          </a:ln>
        </p:spPr>
      </p:pic>
      <p:sp>
        <p:nvSpPr>
          <p:cNvPr id="6" name="CustomShape 6"/>
          <p:cNvSpPr/>
          <p:nvPr/>
        </p:nvSpPr>
        <p:spPr>
          <a:xfrm>
            <a:off x="1184760" y="207360"/>
            <a:ext cx="3221640" cy="104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normAutofit fontScale="90500" lnSpcReduction="2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DIPARTIMENTO DI ELETTRONICA</a:t>
            </a:r>
            <a:r>
              <a:t/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INFORMAZIONE E BIOINGEGNERIA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600" b="0" strike="noStrike" spc="-1">
                <a:solidFill>
                  <a:srgbClr val="FFFFFF"/>
                </a:solidFill>
                <a:latin typeface="Calibri"/>
              </a:rPr>
              <a:t>POLITECNICO</a:t>
            </a:r>
            <a:r>
              <a:t/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MILANO 1863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 flipV="1">
            <a:off x="0" y="6269400"/>
            <a:ext cx="12191760" cy="1141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>
            <a:off x="0" y="0"/>
            <a:ext cx="12191760" cy="8899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424800" y="87120"/>
            <a:ext cx="11002680" cy="6825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Fare clic per modificare lo stile del titolo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7" name="Picture 4"/>
          <p:cNvPicPr/>
          <p:nvPr/>
        </p:nvPicPr>
        <p:blipFill>
          <a:blip r:embed="rId14"/>
          <a:srcRect l="22336" t="22930" r="20633" b="22095"/>
          <a:stretch/>
        </p:blipFill>
        <p:spPr>
          <a:xfrm>
            <a:off x="11527560" y="139320"/>
            <a:ext cx="564480" cy="566640"/>
          </a:xfrm>
          <a:prstGeom prst="rect">
            <a:avLst/>
          </a:prstGeom>
          <a:ln>
            <a:noFill/>
          </a:ln>
        </p:spPr>
      </p:pic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24800" y="977400"/>
            <a:ext cx="10280160" cy="52009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Modifica gli stili del testo dello schema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Secondo livello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900000" lvl="2" indent="-2156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SzPct val="96000"/>
              <a:buFont typeface="Courier New"/>
              <a:buChar char="o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Terzo livello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285920" lvl="3" indent="-25668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Quarto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1542960" lvl="4" indent="-17100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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Quinto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dt"/>
          </p:nvPr>
        </p:nvSpPr>
        <p:spPr>
          <a:xfrm>
            <a:off x="485640" y="6451200"/>
            <a:ext cx="2190960" cy="3265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ftr"/>
          </p:nvPr>
        </p:nvSpPr>
        <p:spPr>
          <a:xfrm>
            <a:off x="2816640" y="6384960"/>
            <a:ext cx="6558480" cy="458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sldNum"/>
          </p:nvPr>
        </p:nvSpPr>
        <p:spPr>
          <a:xfrm>
            <a:off x="9727920" y="6476760"/>
            <a:ext cx="1978200" cy="3009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2D15EB0-5643-4373-A53D-5D18304776E3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52" name="Immagine 6"/>
          <p:cNvPicPr/>
          <p:nvPr/>
        </p:nvPicPr>
        <p:blipFill>
          <a:blip r:embed="rId15"/>
          <a:stretch/>
        </p:blipFill>
        <p:spPr>
          <a:xfrm>
            <a:off x="11196360" y="1450080"/>
            <a:ext cx="892080" cy="350640"/>
          </a:xfrm>
          <a:prstGeom prst="rect">
            <a:avLst/>
          </a:prstGeom>
          <a:ln>
            <a:noFill/>
          </a:ln>
        </p:spPr>
      </p:pic>
      <p:pic>
        <p:nvPicPr>
          <p:cNvPr id="53" name="Immagine 3"/>
          <p:cNvPicPr/>
          <p:nvPr/>
        </p:nvPicPr>
        <p:blipFill>
          <a:blip r:embed="rId16"/>
          <a:stretch/>
        </p:blipFill>
        <p:spPr>
          <a:xfrm>
            <a:off x="10728000" y="1010880"/>
            <a:ext cx="1399320" cy="318240"/>
          </a:xfrm>
          <a:prstGeom prst="rect">
            <a:avLst/>
          </a:prstGeom>
          <a:ln>
            <a:noFill/>
          </a:ln>
        </p:spPr>
      </p:pic>
      <p:pic>
        <p:nvPicPr>
          <p:cNvPr id="54" name="Picture 6"/>
          <p:cNvPicPr/>
          <p:nvPr/>
        </p:nvPicPr>
        <p:blipFill>
          <a:blip r:embed="rId17"/>
          <a:stretch/>
        </p:blipFill>
        <p:spPr>
          <a:xfrm>
            <a:off x="11358720" y="1895760"/>
            <a:ext cx="726480" cy="3517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matplotlib.org/3.1.1/index.html" TargetMode="Externa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qt.io/qt-5/index.html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0" y="5848920"/>
            <a:ext cx="12191760" cy="1039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TextShape 2"/>
          <p:cNvSpPr txBox="1"/>
          <p:nvPr/>
        </p:nvSpPr>
        <p:spPr>
          <a:xfrm>
            <a:off x="1230840" y="2707920"/>
            <a:ext cx="9730080" cy="6940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lnSpcReduction="10000"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FFFFFF"/>
                </a:solidFill>
                <a:latin typeface="Calibri Light"/>
              </a:rPr>
              <a:t>Smart Networks and Service Orchestration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TextShape 3"/>
          <p:cNvSpPr txBox="1"/>
          <p:nvPr/>
        </p:nvSpPr>
        <p:spPr>
          <a:xfrm>
            <a:off x="778681" y="3727080"/>
            <a:ext cx="10433270" cy="1530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ALARM MANAGEMENT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 Presentation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 err="1">
                <a:solidFill>
                  <a:srgbClr val="FFFFFF"/>
                </a:solidFill>
                <a:latin typeface="Calibri"/>
              </a:rPr>
              <a:t>Politecnico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di Milano, May 30</a:t>
            </a:r>
            <a:r>
              <a:rPr lang="en-US" sz="2800" b="0" strike="noStrike" spc="-1" baseline="30000" dirty="0">
                <a:solidFill>
                  <a:srgbClr val="FFFFFF"/>
                </a:solidFill>
                <a:latin typeface="Calibri"/>
              </a:rPr>
              <a:t>th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2020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0" name="Immagine 10"/>
          <p:cNvPicPr/>
          <p:nvPr/>
        </p:nvPicPr>
        <p:blipFill>
          <a:blip r:embed="rId3"/>
          <a:stretch/>
        </p:blipFill>
        <p:spPr>
          <a:xfrm>
            <a:off x="5899320" y="-15120"/>
            <a:ext cx="6292440" cy="285048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01" name="CustomShape 4"/>
          <p:cNvSpPr/>
          <p:nvPr/>
        </p:nvSpPr>
        <p:spPr>
          <a:xfrm>
            <a:off x="-589680" y="5130720"/>
            <a:ext cx="13378680" cy="16426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" name="Immagine 16"/>
          <p:cNvPicPr/>
          <p:nvPr/>
        </p:nvPicPr>
        <p:blipFill>
          <a:blip r:embed="rId4"/>
          <a:stretch/>
        </p:blipFill>
        <p:spPr>
          <a:xfrm>
            <a:off x="9637920" y="5794200"/>
            <a:ext cx="2059560" cy="969840"/>
          </a:xfrm>
          <a:prstGeom prst="rect">
            <a:avLst/>
          </a:prstGeom>
          <a:ln>
            <a:noFill/>
          </a:ln>
          <a:scene3d>
            <a:camera prst="perspectiveContrastingLeftFacing" fov="0">
              <a:rot lat="0" lon="0" rev="0"/>
            </a:camera>
            <a:lightRig rig="threePt" dir="t"/>
          </a:scene3d>
          <a:sp3d z="-88900"/>
        </p:spPr>
      </p:pic>
      <p:pic>
        <p:nvPicPr>
          <p:cNvPr id="103" name="Immagine 3"/>
          <p:cNvPicPr/>
          <p:nvPr/>
        </p:nvPicPr>
        <p:blipFill>
          <a:blip r:embed="rId5"/>
          <a:stretch/>
        </p:blipFill>
        <p:spPr>
          <a:xfrm>
            <a:off x="493920" y="5850360"/>
            <a:ext cx="3107160" cy="707400"/>
          </a:xfrm>
          <a:prstGeom prst="rect">
            <a:avLst/>
          </a:prstGeom>
          <a:ln>
            <a:noFill/>
          </a:ln>
        </p:spPr>
      </p:pic>
      <p:pic>
        <p:nvPicPr>
          <p:cNvPr id="104" name="Immagine 6"/>
          <p:cNvPicPr/>
          <p:nvPr/>
        </p:nvPicPr>
        <p:blipFill>
          <a:blip r:embed="rId6"/>
          <a:stretch/>
        </p:blipFill>
        <p:spPr>
          <a:xfrm>
            <a:off x="4514040" y="5913720"/>
            <a:ext cx="1798560" cy="707400"/>
          </a:xfrm>
          <a:prstGeom prst="rect">
            <a:avLst/>
          </a:prstGeom>
          <a:ln>
            <a:noFill/>
          </a:ln>
        </p:spPr>
      </p:pic>
      <p:pic>
        <p:nvPicPr>
          <p:cNvPr id="105" name="Picture 6"/>
          <p:cNvPicPr/>
          <p:nvPr/>
        </p:nvPicPr>
        <p:blipFill>
          <a:blip r:embed="rId7"/>
          <a:stretch/>
        </p:blipFill>
        <p:spPr>
          <a:xfrm>
            <a:off x="7243560" y="5859360"/>
            <a:ext cx="1463760" cy="708840"/>
          </a:xfrm>
          <a:prstGeom prst="rect">
            <a:avLst/>
          </a:prstGeom>
          <a:ln>
            <a:noFill/>
          </a:ln>
        </p:spPr>
      </p:pic>
      <p:sp>
        <p:nvSpPr>
          <p:cNvPr id="13" name="TextShape 3">
            <a:extLst>
              <a:ext uri="{FF2B5EF4-FFF2-40B4-BE49-F238E27FC236}">
                <a16:creationId xmlns:a16="http://schemas.microsoft.com/office/drawing/2014/main" id="{164E6956-FF6C-4F72-A265-0F2C44F69002}"/>
              </a:ext>
            </a:extLst>
          </p:cNvPr>
          <p:cNvSpPr txBox="1"/>
          <p:nvPr/>
        </p:nvSpPr>
        <p:spPr>
          <a:xfrm>
            <a:off x="493920" y="2294481"/>
            <a:ext cx="5256941" cy="438809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 smtClean="0">
                <a:solidFill>
                  <a:srgbClr val="FFFFFF"/>
                </a:solidFill>
                <a:latin typeface="Calibri"/>
              </a:rPr>
              <a:t>Project-Team 4</a:t>
            </a:r>
            <a:endParaRPr lang="en-US" sz="2800" b="0" strike="noStrike" spc="-1" dirty="0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  <a:p>
            <a:r>
              <a:rPr lang="en-GB" sz="2000" dirty="0"/>
              <a:t>2.    </a:t>
            </a:r>
            <a:r>
              <a:rPr lang="en-GB" sz="2000" u="sng" dirty="0"/>
              <a:t>During the analysis </a:t>
            </a:r>
            <a:r>
              <a:rPr lang="en-GB" sz="2000" dirty="0"/>
              <a:t>after we confirm our choices into the </a:t>
            </a:r>
            <a:r>
              <a:rPr lang="en-GB" sz="2000" b="1" dirty="0"/>
              <a:t>Run</a:t>
            </a:r>
            <a:r>
              <a:rPr lang="en-GB" sz="2000" dirty="0"/>
              <a:t> </a:t>
            </a:r>
            <a:r>
              <a:rPr lang="en-GB" sz="2000" i="1" dirty="0"/>
              <a:t>button</a:t>
            </a:r>
            <a:r>
              <a:rPr lang="en-GB" sz="2000" dirty="0"/>
              <a:t> window: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BA8A66-C35A-4582-95E7-41C4387F5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974" y="2949314"/>
            <a:ext cx="7363086" cy="211361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E8BA37-4D2C-4A3C-8C8E-C8EC281DFE4D}"/>
              </a:ext>
            </a:extLst>
          </p:cNvPr>
          <p:cNvCxnSpPr/>
          <p:nvPr/>
        </p:nvCxnSpPr>
        <p:spPr>
          <a:xfrm flipV="1">
            <a:off x="7435121" y="5231567"/>
            <a:ext cx="0" cy="764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521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Load Table</a:t>
            </a:r>
            <a:r>
              <a:rPr lang="en-GB" dirty="0"/>
              <a:t>: it fetches the content from the DB table whose values refer to the last update performed by the </a:t>
            </a:r>
            <a:r>
              <a:rPr lang="en-GB" i="1" dirty="0"/>
              <a:t>Worker Threads</a:t>
            </a:r>
            <a:endParaRPr lang="en-GB" dirty="0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15F4AFA7-8037-4962-990B-1704A9B53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947" y="2479916"/>
            <a:ext cx="8544393" cy="3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5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971320"/>
            <a:ext cx="99834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Graphs:</a:t>
            </a:r>
            <a:r>
              <a:rPr lang="en-GB" dirty="0"/>
              <a:t> it retrieves the proper data from the DB table and updates consequently the graphs in the three tabs: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The graphs inside the GUI have been created using </a:t>
            </a:r>
            <a:r>
              <a:rPr lang="en-GB" dirty="0">
                <a:hlinkClick r:id="rId2"/>
              </a:rPr>
              <a:t>matplotlib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 each tab below the graph there is an indication about the last refresh time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Graph1: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3EF712B-D1A7-4BFC-9A83-F10E1B8301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3" t="25710" r="7727" b="-846"/>
          <a:stretch/>
        </p:blipFill>
        <p:spPr>
          <a:xfrm>
            <a:off x="1314137" y="2448648"/>
            <a:ext cx="9983448" cy="349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42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2: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38A4E5-208C-4B9D-A366-732A72FA7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50" y="1613516"/>
            <a:ext cx="9685714" cy="4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24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3: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50BD3C-D1E7-4CF4-9654-E951A0C7F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34" y="1733438"/>
            <a:ext cx="10466667" cy="4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Save</a:t>
            </a:r>
            <a:r>
              <a:rPr lang="en-GB" dirty="0"/>
              <a:t>: it is possible to save either a subset or all the graphs such that a post-analysis and an evaluation of the process can be performed even after we close the GUI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8D6028-9748-496C-94E7-B80B69379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675" y="2511297"/>
            <a:ext cx="4747596" cy="31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822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16</a:t>
            </a:fld>
            <a:endParaRPr lang="en-US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2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Live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4265446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6917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latin typeface="Arial"/>
              </a:rPr>
              <a:t>Slide title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424800" y="977400"/>
            <a:ext cx="10280160" cy="335052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8000"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Lorem ipsum dolor sit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amet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consectetur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adipiscing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elit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Sed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posuere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sapien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eu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orci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malesuada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quis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mollis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purus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tristique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Phasellus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sit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amet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dui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eu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eros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condimentum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suscipit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eu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ac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sapien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Donec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porttitor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nunc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a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metus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finibus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finibus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900000" lvl="2" indent="-2156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SzPct val="96000"/>
              <a:buFont typeface="Courier New"/>
              <a:buChar char="o"/>
            </a:pP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</a:rPr>
              <a:t>Phasellus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</a:rPr>
              <a:t>congue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</a:rPr>
              <a:t>nisl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</a:rPr>
              <a:t> ac dui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</a:rPr>
              <a:t>finibus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</a:rPr>
              <a:t>hendrerit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Integer porta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mauris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et ex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blandit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quis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pulvinar dui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rutrum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In at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orci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sed ex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interdum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semper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5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6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A070C493-2591-4B34-8397-036B69747E6A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18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117" name="Immagine 6"/>
          <p:cNvPicPr/>
          <p:nvPr/>
        </p:nvPicPr>
        <p:blipFill>
          <a:blip r:embed="rId3"/>
          <a:stretch/>
        </p:blipFill>
        <p:spPr>
          <a:xfrm>
            <a:off x="4060440" y="4485960"/>
            <a:ext cx="3103560" cy="1743120"/>
          </a:xfrm>
          <a:prstGeom prst="rect">
            <a:avLst/>
          </a:prstGeom>
          <a:ln>
            <a:noFill/>
          </a:ln>
        </p:spPr>
      </p:pic>
      <p:pic>
        <p:nvPicPr>
          <p:cNvPr id="118" name="Immagine 7"/>
          <p:cNvPicPr/>
          <p:nvPr/>
        </p:nvPicPr>
        <p:blipFill>
          <a:blip r:embed="rId4"/>
          <a:stretch/>
        </p:blipFill>
        <p:spPr>
          <a:xfrm>
            <a:off x="1948320" y="4485960"/>
            <a:ext cx="2018880" cy="1757520"/>
          </a:xfrm>
          <a:prstGeom prst="rect">
            <a:avLst/>
          </a:prstGeom>
          <a:ln>
            <a:noFill/>
          </a:ln>
        </p:spPr>
      </p:pic>
      <p:sp>
        <p:nvSpPr>
          <p:cNvPr id="119" name="CustomShape 6"/>
          <p:cNvSpPr/>
          <p:nvPr/>
        </p:nvSpPr>
        <p:spPr>
          <a:xfrm>
            <a:off x="6017760" y="6178680"/>
            <a:ext cx="4317120" cy="31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750" b="0" strike="noStrike" spc="-1">
                <a:solidFill>
                  <a:srgbClr val="222222"/>
                </a:solidFill>
                <a:latin typeface="Calibri"/>
              </a:rPr>
              <a:t>[3] Cisco Visual Networking Index. Global mobile data traffic forecast update, 2017-2022</a:t>
            </a:r>
            <a:endParaRPr lang="en-US" sz="75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750" b="0" strike="noStrike" spc="-1">
              <a:latin typeface="Arial"/>
            </a:endParaRPr>
          </a:p>
        </p:txBody>
      </p:sp>
      <p:pic>
        <p:nvPicPr>
          <p:cNvPr id="120" name="Immagine 20"/>
          <p:cNvPicPr/>
          <p:nvPr/>
        </p:nvPicPr>
        <p:blipFill>
          <a:blip r:embed="rId5"/>
          <a:stretch/>
        </p:blipFill>
        <p:spPr>
          <a:xfrm>
            <a:off x="7164000" y="4465800"/>
            <a:ext cx="3528000" cy="1731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9AB0D-B199-4C21-8876-2B74BCBEA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4A38E-463A-46D9-AC95-1BAD664F9047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3317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523880" y="1122480"/>
            <a:ext cx="9143640" cy="23029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strike="noStrike" spc="-1">
                <a:solidFill>
                  <a:srgbClr val="FFFFFF"/>
                </a:solidFill>
                <a:latin typeface="Calibri Light"/>
              </a:rPr>
              <a:t>THANKS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2666880" y="3905280"/>
            <a:ext cx="7078680" cy="19353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700" b="0" strike="noStrike" spc="-1">
                <a:solidFill>
                  <a:srgbClr val="FFFFFF"/>
                </a:solidFill>
                <a:latin typeface="Calibri"/>
              </a:rPr>
              <a:t>Question time</a:t>
            </a:r>
            <a:endParaRPr lang="en-US" sz="27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80" y="1357933"/>
            <a:ext cx="4838626" cy="3739485"/>
          </a:xfrm>
        </p:spPr>
        <p:txBody>
          <a:bodyPr/>
          <a:lstStyle/>
          <a:p>
            <a:r>
              <a:rPr lang="en-GB" sz="1800" b="1" dirty="0" smtClean="0"/>
              <a:t>Used Architecture from the </a:t>
            </a:r>
            <a:r>
              <a:rPr lang="en-GB" sz="1800" b="1" dirty="0" err="1" smtClean="0"/>
              <a:t>PoliMi</a:t>
            </a:r>
            <a:r>
              <a:rPr lang="en-GB" sz="1800" b="1" dirty="0" smtClean="0"/>
              <a:t> Lab: </a:t>
            </a:r>
            <a:endParaRPr lang="en-GB" sz="1800" dirty="0"/>
          </a:p>
          <a:p>
            <a:endParaRPr lang="en-GB" sz="1800" dirty="0" smtClean="0"/>
          </a:p>
          <a:p>
            <a:pPr algn="just"/>
            <a:r>
              <a:rPr lang="en-US" sz="1800" dirty="0"/>
              <a:t>In this project, we monitor and notify the alarms corresponding to the three </a:t>
            </a:r>
            <a:r>
              <a:rPr lang="en-US" sz="1800" dirty="0" err="1"/>
              <a:t>QuadFlex</a:t>
            </a:r>
            <a:r>
              <a:rPr lang="en-US" sz="1800" dirty="0"/>
              <a:t> Terminals provided by ADVA in the </a:t>
            </a:r>
            <a:r>
              <a:rPr lang="en-US" sz="1800" dirty="0" err="1"/>
              <a:t>PoliMi</a:t>
            </a:r>
            <a:r>
              <a:rPr lang="en-US" sz="1800" dirty="0"/>
              <a:t> Lab, which their </a:t>
            </a:r>
            <a:r>
              <a:rPr lang="en-US" sz="1800" dirty="0" err="1"/>
              <a:t>Ip</a:t>
            </a:r>
            <a:r>
              <a:rPr lang="en-US" sz="1800" dirty="0"/>
              <a:t> </a:t>
            </a:r>
            <a:r>
              <a:rPr lang="en-US" sz="1800" dirty="0" smtClean="0"/>
              <a:t>addresses correspond to:</a:t>
            </a:r>
          </a:p>
          <a:p>
            <a:endParaRPr lang="en-US" sz="1800" dirty="0" smtClean="0"/>
          </a:p>
          <a:p>
            <a:r>
              <a:rPr lang="en-US" sz="1800" dirty="0" smtClean="0"/>
              <a:t>10.11.12.19/24</a:t>
            </a:r>
          </a:p>
          <a:p>
            <a:endParaRPr lang="en-US" sz="1800" dirty="0" smtClean="0"/>
          </a:p>
          <a:p>
            <a:r>
              <a:rPr lang="en-US" sz="1800" dirty="0" smtClean="0"/>
              <a:t>10.11.12.21/24</a:t>
            </a:r>
          </a:p>
          <a:p>
            <a:endParaRPr lang="en-US" sz="1800" dirty="0" smtClean="0"/>
          </a:p>
          <a:p>
            <a:r>
              <a:rPr lang="en-US" sz="1800" dirty="0" smtClean="0"/>
              <a:t>10.11.12.23/24</a:t>
            </a:r>
            <a:endParaRPr lang="en-GB" sz="1800" dirty="0"/>
          </a:p>
          <a:p>
            <a:endParaRPr lang="en-GB" sz="1800" dirty="0" smtClean="0"/>
          </a:p>
          <a:p>
            <a:endParaRPr lang="en-GB" sz="1800" b="1" dirty="0"/>
          </a:p>
          <a:p>
            <a:endParaRPr lang="en-GB" sz="1800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324" y="1524001"/>
            <a:ext cx="5059400" cy="340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29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80" y="1593706"/>
            <a:ext cx="5342642" cy="368487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952122" y="1940350"/>
            <a:ext cx="4838626" cy="2991588"/>
          </a:xfrm>
        </p:spPr>
        <p:txBody>
          <a:bodyPr/>
          <a:lstStyle/>
          <a:p>
            <a:r>
              <a:rPr lang="en-GB" sz="1800" b="1" dirty="0" smtClean="0"/>
              <a:t>Our Software Architecture: </a:t>
            </a:r>
            <a:endParaRPr lang="en-GB" sz="1800" dirty="0"/>
          </a:p>
          <a:p>
            <a:endParaRPr lang="en-GB" sz="1800" dirty="0" smtClean="0"/>
          </a:p>
          <a:p>
            <a:pPr algn="just"/>
            <a:r>
              <a:rPr lang="en-US" sz="1800" dirty="0"/>
              <a:t>Nevertheless, we go further to the previous architecture and propose a monitor alarm system for several terminals. In our system, we instantiate a thread for each terminal</a:t>
            </a:r>
            <a:r>
              <a:rPr lang="en-US" sz="1800" dirty="0" smtClean="0"/>
              <a:t>.</a:t>
            </a:r>
          </a:p>
          <a:p>
            <a:pPr algn="just"/>
            <a:endParaRPr lang="es-MX" sz="1800" dirty="0"/>
          </a:p>
          <a:p>
            <a:pPr algn="just"/>
            <a:endParaRPr lang="en-US" sz="1800" dirty="0" smtClean="0"/>
          </a:p>
          <a:p>
            <a:pPr algn="just"/>
            <a:r>
              <a:rPr lang="en-US" sz="1800" dirty="0" smtClean="0"/>
              <a:t>Using </a:t>
            </a:r>
            <a:r>
              <a:rPr lang="en-US" sz="1800" dirty="0"/>
              <a:t>the NETCONF-based interface, we retrieve the information of the alarms of each terminal to the Data-Base manager, and further on to the Notification manager.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2057612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Data Base Manager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70" y="918043"/>
            <a:ext cx="5070885" cy="5261084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093" y="4334397"/>
            <a:ext cx="5472543" cy="1556437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611093" y="1062905"/>
            <a:ext cx="5472543" cy="2991588"/>
          </a:xfrm>
        </p:spPr>
        <p:txBody>
          <a:bodyPr/>
          <a:lstStyle/>
          <a:p>
            <a:pPr algn="just"/>
            <a:r>
              <a:rPr lang="en-US" sz="1800" dirty="0"/>
              <a:t>We </a:t>
            </a:r>
            <a:r>
              <a:rPr lang="en-US" sz="1800" dirty="0" smtClean="0"/>
              <a:t>took: </a:t>
            </a:r>
          </a:p>
          <a:p>
            <a:pPr algn="just"/>
            <a:endParaRPr lang="en-US" sz="1800" dirty="0" smtClean="0"/>
          </a:p>
          <a:p>
            <a:pPr algn="just"/>
            <a:r>
              <a:rPr lang="en-US" sz="1800" dirty="0" smtClean="0"/>
              <a:t>Condition Description</a:t>
            </a:r>
            <a:r>
              <a:rPr lang="en-US" sz="1800" dirty="0"/>
              <a:t>, </a:t>
            </a:r>
            <a:r>
              <a:rPr lang="en-US" sz="1800" dirty="0" smtClean="0"/>
              <a:t>Time stamp, and Notification Code </a:t>
            </a:r>
            <a:r>
              <a:rPr lang="en-US" sz="1800" dirty="0"/>
              <a:t>from the XML </a:t>
            </a:r>
            <a:r>
              <a:rPr lang="en-US" sz="1800" dirty="0" smtClean="0"/>
              <a:t>response.</a:t>
            </a:r>
          </a:p>
          <a:p>
            <a:pPr algn="just"/>
            <a:endParaRPr lang="es-MX" sz="1800" dirty="0" smtClean="0"/>
          </a:p>
          <a:p>
            <a:pPr algn="just"/>
            <a:r>
              <a:rPr lang="en-US" sz="1800" dirty="0" smtClean="0"/>
              <a:t>The Notification Code can </a:t>
            </a:r>
            <a:r>
              <a:rPr lang="en-US" sz="1800" dirty="0"/>
              <a:t>be </a:t>
            </a:r>
            <a:endParaRPr lang="en-US" sz="1800" dirty="0" smtClean="0"/>
          </a:p>
          <a:p>
            <a:pPr algn="just"/>
            <a:r>
              <a:rPr lang="en-US" sz="1800" dirty="0" smtClean="0"/>
              <a:t>"</a:t>
            </a:r>
            <a:r>
              <a:rPr lang="en-US" sz="1800" dirty="0"/>
              <a:t>critical": </a:t>
            </a:r>
            <a:r>
              <a:rPr lang="en-US" sz="1800" dirty="0" smtClean="0"/>
              <a:t>5</a:t>
            </a:r>
            <a:endParaRPr lang="en-US" sz="1800" dirty="0"/>
          </a:p>
          <a:p>
            <a:pPr algn="just"/>
            <a:r>
              <a:rPr lang="en-US" sz="1800" dirty="0" smtClean="0"/>
              <a:t>"major</a:t>
            </a:r>
            <a:r>
              <a:rPr lang="en-US" sz="1800" dirty="0"/>
              <a:t>": </a:t>
            </a:r>
            <a:r>
              <a:rPr lang="en-US" sz="1800" dirty="0" smtClean="0"/>
              <a:t>4</a:t>
            </a:r>
            <a:endParaRPr lang="en-US" sz="1800" dirty="0"/>
          </a:p>
          <a:p>
            <a:pPr algn="just"/>
            <a:r>
              <a:rPr lang="en-US" sz="1800" dirty="0" smtClean="0"/>
              <a:t>"minor</a:t>
            </a:r>
            <a:r>
              <a:rPr lang="en-US" sz="1800" dirty="0"/>
              <a:t>": </a:t>
            </a:r>
            <a:r>
              <a:rPr lang="en-US" sz="1800" dirty="0" smtClean="0"/>
              <a:t>3</a:t>
            </a:r>
          </a:p>
          <a:p>
            <a:pPr algn="just"/>
            <a:r>
              <a:rPr lang="en-US" sz="1800" dirty="0" smtClean="0"/>
              <a:t>"</a:t>
            </a:r>
            <a:r>
              <a:rPr lang="en-US" sz="1800" dirty="0"/>
              <a:t>warning": 2.</a:t>
            </a:r>
          </a:p>
          <a:p>
            <a:pPr algn="just"/>
            <a:r>
              <a:rPr lang="en-US" sz="1800" dirty="0" smtClean="0"/>
              <a:t>"not-alarmed</a:t>
            </a:r>
            <a:r>
              <a:rPr lang="en-US" sz="1800" dirty="0"/>
              <a:t>": </a:t>
            </a:r>
            <a:r>
              <a:rPr lang="en-US" sz="1800" dirty="0" smtClean="0"/>
              <a:t>1</a:t>
            </a:r>
            <a:endParaRPr lang="en-US" sz="1800" dirty="0"/>
          </a:p>
          <a:p>
            <a:pPr algn="just"/>
            <a:r>
              <a:rPr lang="en-US" sz="1800" dirty="0" smtClean="0"/>
              <a:t>"not-reported</a:t>
            </a:r>
            <a:r>
              <a:rPr lang="en-US" sz="1800" dirty="0"/>
              <a:t>": </a:t>
            </a:r>
            <a:r>
              <a:rPr lang="en-US" sz="1800" dirty="0" smtClean="0"/>
              <a:t>0 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468089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Notification Manager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80" y="2604428"/>
            <a:ext cx="4838626" cy="1246495"/>
          </a:xfrm>
        </p:spPr>
        <p:txBody>
          <a:bodyPr/>
          <a:lstStyle/>
          <a:p>
            <a:r>
              <a:rPr lang="en-GB" sz="1800" b="1" dirty="0" smtClean="0"/>
              <a:t>TODO No</a:t>
            </a:r>
            <a:r>
              <a:rPr lang="en-GB" sz="1800" b="1" dirty="0" smtClean="0"/>
              <a:t>tification Manager </a:t>
            </a:r>
            <a:r>
              <a:rPr lang="en-GB" sz="1800" b="1" dirty="0" smtClean="0"/>
              <a:t>: </a:t>
            </a:r>
            <a:endParaRPr lang="en-GB" sz="1800" b="1" dirty="0"/>
          </a:p>
          <a:p>
            <a:endParaRPr lang="en-GB" sz="1800" dirty="0" smtClean="0"/>
          </a:p>
          <a:p>
            <a:endParaRPr lang="en-GB" sz="1800" dirty="0" smtClean="0"/>
          </a:p>
          <a:p>
            <a:endParaRPr lang="en-GB" sz="1800" b="1" dirty="0"/>
          </a:p>
          <a:p>
            <a:endParaRPr lang="en-GB" sz="1800" b="1" dirty="0"/>
          </a:p>
        </p:txBody>
      </p:sp>
    </p:spTree>
    <p:extLst>
      <p:ext uri="{BB962C8B-B14F-4D97-AF65-F5344CB8AC3E}">
        <p14:creationId xmlns:p14="http://schemas.microsoft.com/office/powerpoint/2010/main" val="132859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5274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2000" dirty="0"/>
              <a:t>Implemented using </a:t>
            </a:r>
            <a:r>
              <a:rPr lang="en-GB" sz="2000" dirty="0">
                <a:hlinkClick r:id="rId2"/>
              </a:rPr>
              <a:t>PyQy5</a:t>
            </a:r>
            <a:endParaRPr lang="en-GB" sz="2000" dirty="0"/>
          </a:p>
          <a:p>
            <a:pPr>
              <a:lnSpc>
                <a:spcPct val="150000"/>
              </a:lnSpc>
            </a:pPr>
            <a:r>
              <a:rPr lang="en-GB" sz="2000" dirty="0"/>
              <a:t>With the Graphical User Interface it is possible to interact with our project in two different moments: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GB" sz="2000" u="sng" dirty="0"/>
              <a:t>Before our analysis starts: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Edit the notification parameters: i.e. which type of notifications we want to receive and the consequential credentials needed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Add new devices that will be part of the simulation </a:t>
            </a:r>
          </a:p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</p:txBody>
      </p:sp>
    </p:spTree>
    <p:extLst>
      <p:ext uri="{BB962C8B-B14F-4D97-AF65-F5344CB8AC3E}">
        <p14:creationId xmlns:p14="http://schemas.microsoft.com/office/powerpoint/2010/main" val="327850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7854E6D-8771-4B54-ADAB-1D7702FE0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4" y="209862"/>
            <a:ext cx="10677994" cy="557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85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7039</TotalTime>
  <Words>562</Words>
  <Application>Microsoft Office PowerPoint</Application>
  <PresentationFormat>Panorámica</PresentationFormat>
  <Paragraphs>107</Paragraphs>
  <Slides>20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20</vt:i4>
      </vt:variant>
    </vt:vector>
  </HeadingPairs>
  <TitlesOfParts>
    <vt:vector size="30" baseType="lpstr">
      <vt:lpstr>Arial</vt:lpstr>
      <vt:lpstr>Calibri</vt:lpstr>
      <vt:lpstr>Calibri Light</vt:lpstr>
      <vt:lpstr>Courier New</vt:lpstr>
      <vt:lpstr>DejaVu Sans</vt:lpstr>
      <vt:lpstr>Symbol</vt:lpstr>
      <vt:lpstr>Times New Roman</vt:lpstr>
      <vt:lpstr>Wingdings</vt:lpstr>
      <vt:lpstr>Office Theme</vt:lpstr>
      <vt:lpstr>Office Theme</vt:lpstr>
      <vt:lpstr>Presentación de PowerPoint</vt:lpstr>
      <vt:lpstr>Presentación de PowerPoint</vt:lpstr>
      <vt:lpstr>Architecture</vt:lpstr>
      <vt:lpstr>Architecture</vt:lpstr>
      <vt:lpstr>Data Base Manager</vt:lpstr>
      <vt:lpstr>Notification Manager</vt:lpstr>
      <vt:lpstr>Presentación de PowerPoint</vt:lpstr>
      <vt:lpstr>Graphical User Interface</vt:lpstr>
      <vt:lpstr>Presentación de PowerPoint</vt:lpstr>
      <vt:lpstr>Graphical User Interface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Presentación de PowerPoint</vt:lpstr>
      <vt:lpstr>Live Demo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Sebastian Troia</dc:creator>
  <dc:description/>
  <cp:lastModifiedBy>andres felipe rodriguez vanegas</cp:lastModifiedBy>
  <cp:revision>472</cp:revision>
  <cp:lastPrinted>2020-02-12T16:11:07Z</cp:lastPrinted>
  <dcterms:created xsi:type="dcterms:W3CDTF">2020-02-03T11:42:26Z</dcterms:created>
  <dcterms:modified xsi:type="dcterms:W3CDTF">2020-05-23T09:47:13Z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</vt:i4>
  </property>
</Properties>
</file>